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Poppins" panose="00000500000000000000" pitchFamily="2" charset="0"/>
      <p:regular r:id="rId24"/>
    </p:embeddedFont>
    <p:embeddedFont>
      <p:font typeface="Poppins Bold" panose="000008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wasp.org/https:/owasp.org/www-project-devsecops-guideline/https:/devops.com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7.png"/><Relationship Id="rId3" Type="http://schemas.openxmlformats.org/officeDocument/2006/relationships/image" Target="../media/image40.svg"/><Relationship Id="rId7" Type="http://schemas.openxmlformats.org/officeDocument/2006/relationships/image" Target="../media/image43.png"/><Relationship Id="rId12" Type="http://schemas.openxmlformats.org/officeDocument/2006/relationships/image" Target="../media/image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42.svg"/><Relationship Id="rId10" Type="http://schemas.openxmlformats.org/officeDocument/2006/relationships/image" Target="../media/image46.sv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17492" y="4007083"/>
            <a:ext cx="10453016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89"/>
              </a:lnSpc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 para Devs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24252" y="5059278"/>
            <a:ext cx="1203949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Integrando a Segurança ao DNA do seu código</a:t>
            </a:r>
          </a:p>
        </p:txBody>
      </p:sp>
      <p:sp>
        <p:nvSpPr>
          <p:cNvPr id="4" name="Freeform 4"/>
          <p:cNvSpPr/>
          <p:nvPr/>
        </p:nvSpPr>
        <p:spPr>
          <a:xfrm>
            <a:off x="15163748" y="445596"/>
            <a:ext cx="2558337" cy="1253728"/>
          </a:xfrm>
          <a:custGeom>
            <a:avLst/>
            <a:gdLst/>
            <a:ahLst/>
            <a:cxnLst/>
            <a:rect l="l" t="t" r="r" b="b"/>
            <a:pathLst>
              <a:path w="2558337" h="1253728">
                <a:moveTo>
                  <a:pt x="0" y="0"/>
                </a:moveTo>
                <a:lnTo>
                  <a:pt x="2558337" y="0"/>
                </a:lnTo>
                <a:lnTo>
                  <a:pt x="2558337" y="1253727"/>
                </a:lnTo>
                <a:lnTo>
                  <a:pt x="0" y="1253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011594" y="354764"/>
            <a:ext cx="6821347" cy="3204670"/>
          </a:xfrm>
          <a:custGeom>
            <a:avLst/>
            <a:gdLst/>
            <a:ahLst/>
            <a:cxnLst/>
            <a:rect l="l" t="t" r="r" b="b"/>
            <a:pathLst>
              <a:path w="6821347" h="3204670">
                <a:moveTo>
                  <a:pt x="0" y="0"/>
                </a:moveTo>
                <a:lnTo>
                  <a:pt x="6821347" y="0"/>
                </a:lnTo>
                <a:lnTo>
                  <a:pt x="6821347" y="3204671"/>
                </a:lnTo>
                <a:lnTo>
                  <a:pt x="0" y="3204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78" b="-1641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276993" y="3218981"/>
            <a:ext cx="11011594" cy="6161106"/>
          </a:xfrm>
          <a:custGeom>
            <a:avLst/>
            <a:gdLst/>
            <a:ahLst/>
            <a:cxnLst/>
            <a:rect l="l" t="t" r="r" b="b"/>
            <a:pathLst>
              <a:path w="11011594" h="6161106">
                <a:moveTo>
                  <a:pt x="0" y="0"/>
                </a:moveTo>
                <a:lnTo>
                  <a:pt x="11011594" y="0"/>
                </a:lnTo>
                <a:lnTo>
                  <a:pt x="11011594" y="6161106"/>
                </a:lnTo>
                <a:lnTo>
                  <a:pt x="0" y="616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8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99039" y="703242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259738" y="2019222"/>
            <a:ext cx="15768524" cy="7509760"/>
          </a:xfrm>
          <a:custGeom>
            <a:avLst/>
            <a:gdLst/>
            <a:ahLst/>
            <a:cxnLst/>
            <a:rect l="l" t="t" r="r" b="b"/>
            <a:pathLst>
              <a:path w="15768524" h="7509760">
                <a:moveTo>
                  <a:pt x="0" y="0"/>
                </a:moveTo>
                <a:lnTo>
                  <a:pt x="15768524" y="0"/>
                </a:lnTo>
                <a:lnTo>
                  <a:pt x="15768524" y="7509760"/>
                </a:lnTo>
                <a:lnTo>
                  <a:pt x="0" y="750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205740"/>
            <a:ext cx="856750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 NA PRÁTICA (SEMGREP)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35645" y="2038142"/>
            <a:ext cx="15416711" cy="7599153"/>
          </a:xfrm>
          <a:custGeom>
            <a:avLst/>
            <a:gdLst/>
            <a:ahLst/>
            <a:cxnLst/>
            <a:rect l="l" t="t" r="r" b="b"/>
            <a:pathLst>
              <a:path w="15416711" h="7599153">
                <a:moveTo>
                  <a:pt x="0" y="0"/>
                </a:moveTo>
                <a:lnTo>
                  <a:pt x="15416710" y="0"/>
                </a:lnTo>
                <a:lnTo>
                  <a:pt x="15416710" y="7599153"/>
                </a:lnTo>
                <a:lnTo>
                  <a:pt x="0" y="759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8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397863" y="1980429"/>
            <a:ext cx="13492274" cy="7656866"/>
          </a:xfrm>
          <a:custGeom>
            <a:avLst/>
            <a:gdLst/>
            <a:ahLst/>
            <a:cxnLst/>
            <a:rect l="l" t="t" r="r" b="b"/>
            <a:pathLst>
              <a:path w="13492274" h="7656866">
                <a:moveTo>
                  <a:pt x="0" y="0"/>
                </a:moveTo>
                <a:lnTo>
                  <a:pt x="13492274" y="0"/>
                </a:lnTo>
                <a:lnTo>
                  <a:pt x="13492274" y="7656866"/>
                </a:lnTo>
                <a:lnTo>
                  <a:pt x="0" y="7656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59756" y="1967197"/>
            <a:ext cx="14768487" cy="7439625"/>
          </a:xfrm>
          <a:custGeom>
            <a:avLst/>
            <a:gdLst/>
            <a:ahLst/>
            <a:cxnLst/>
            <a:rect l="l" t="t" r="r" b="b"/>
            <a:pathLst>
              <a:path w="14768487" h="7439625">
                <a:moveTo>
                  <a:pt x="0" y="0"/>
                </a:moveTo>
                <a:lnTo>
                  <a:pt x="14768488" y="0"/>
                </a:lnTo>
                <a:lnTo>
                  <a:pt x="14768488" y="7439626"/>
                </a:lnTo>
                <a:lnTo>
                  <a:pt x="0" y="743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3541736" y="349250"/>
            <a:ext cx="11204528" cy="138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ANALISE DE QUALIDADE DE CÓDIGO NA PRÁTICA (SONARQUBE)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742754" y="1308565"/>
            <a:ext cx="11874555" cy="8653582"/>
          </a:xfrm>
          <a:custGeom>
            <a:avLst/>
            <a:gdLst/>
            <a:ahLst/>
            <a:cxnLst/>
            <a:rect l="l" t="t" r="r" b="b"/>
            <a:pathLst>
              <a:path w="11874555" h="8653582">
                <a:moveTo>
                  <a:pt x="0" y="0"/>
                </a:moveTo>
                <a:lnTo>
                  <a:pt x="11874555" y="0"/>
                </a:lnTo>
                <a:lnTo>
                  <a:pt x="11874555" y="8653582"/>
                </a:lnTo>
                <a:lnTo>
                  <a:pt x="0" y="865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028954" y="2089686"/>
            <a:ext cx="4743255" cy="6107628"/>
          </a:xfrm>
          <a:custGeom>
            <a:avLst/>
            <a:gdLst/>
            <a:ahLst/>
            <a:cxnLst/>
            <a:rect l="l" t="t" r="r" b="b"/>
            <a:pathLst>
              <a:path w="4743255" h="6107628">
                <a:moveTo>
                  <a:pt x="0" y="0"/>
                </a:moveTo>
                <a:lnTo>
                  <a:pt x="4743255" y="0"/>
                </a:lnTo>
                <a:lnTo>
                  <a:pt x="4743255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077768" y="578315"/>
            <a:ext cx="11204528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CONTAINER SEGURO NA PRÁTICA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358103" y="1757063"/>
            <a:ext cx="11517876" cy="7529812"/>
          </a:xfrm>
          <a:custGeom>
            <a:avLst/>
            <a:gdLst/>
            <a:ahLst/>
            <a:cxnLst/>
            <a:rect l="l" t="t" r="r" b="b"/>
            <a:pathLst>
              <a:path w="11517876" h="7529812">
                <a:moveTo>
                  <a:pt x="0" y="0"/>
                </a:moveTo>
                <a:lnTo>
                  <a:pt x="11517876" y="0"/>
                </a:lnTo>
                <a:lnTo>
                  <a:pt x="11517876" y="7529812"/>
                </a:lnTo>
                <a:lnTo>
                  <a:pt x="0" y="752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363895" y="3924103"/>
            <a:ext cx="5878946" cy="2438794"/>
          </a:xfrm>
          <a:custGeom>
            <a:avLst/>
            <a:gdLst/>
            <a:ahLst/>
            <a:cxnLst/>
            <a:rect l="l" t="t" r="r" b="b"/>
            <a:pathLst>
              <a:path w="5878946" h="2438794">
                <a:moveTo>
                  <a:pt x="0" y="0"/>
                </a:moveTo>
                <a:lnTo>
                  <a:pt x="5878946" y="0"/>
                </a:lnTo>
                <a:lnTo>
                  <a:pt x="5878946" y="2438794"/>
                </a:lnTo>
                <a:lnTo>
                  <a:pt x="0" y="243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066160" y="578315"/>
            <a:ext cx="14699016" cy="73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DAST: TESTANDO O APLICATIVO EM EXECUÇÃO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87598" y="3784913"/>
            <a:ext cx="3929242" cy="3917299"/>
          </a:xfrm>
          <a:custGeom>
            <a:avLst/>
            <a:gdLst/>
            <a:ahLst/>
            <a:cxnLst/>
            <a:rect l="l" t="t" r="r" b="b"/>
            <a:pathLst>
              <a:path w="3929242" h="3917299">
                <a:moveTo>
                  <a:pt x="0" y="0"/>
                </a:moveTo>
                <a:lnTo>
                  <a:pt x="3929242" y="0"/>
                </a:lnTo>
                <a:lnTo>
                  <a:pt x="3929242" y="3917299"/>
                </a:lnTo>
                <a:lnTo>
                  <a:pt x="0" y="391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659517" y="4517070"/>
            <a:ext cx="4721752" cy="2452984"/>
          </a:xfrm>
          <a:custGeom>
            <a:avLst/>
            <a:gdLst/>
            <a:ahLst/>
            <a:cxnLst/>
            <a:rect l="l" t="t" r="r" b="b"/>
            <a:pathLst>
              <a:path w="4721752" h="2452984">
                <a:moveTo>
                  <a:pt x="0" y="0"/>
                </a:moveTo>
                <a:lnTo>
                  <a:pt x="4721752" y="0"/>
                </a:lnTo>
                <a:lnTo>
                  <a:pt x="4721752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923946" y="4517070"/>
            <a:ext cx="4176456" cy="2452984"/>
          </a:xfrm>
          <a:custGeom>
            <a:avLst/>
            <a:gdLst/>
            <a:ahLst/>
            <a:cxnLst/>
            <a:rect l="l" t="t" r="r" b="b"/>
            <a:pathLst>
              <a:path w="4176456" h="2452984">
                <a:moveTo>
                  <a:pt x="0" y="0"/>
                </a:moveTo>
                <a:lnTo>
                  <a:pt x="4176456" y="0"/>
                </a:lnTo>
                <a:lnTo>
                  <a:pt x="4176456" y="2452984"/>
                </a:lnTo>
                <a:lnTo>
                  <a:pt x="0" y="2452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3780384" y="1464721"/>
            <a:ext cx="10727232" cy="167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SEGREDOS PROTEGIDOS: GUARDANDO SUAS CHAVES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89457" y="2110720"/>
            <a:ext cx="6065561" cy="6065561"/>
          </a:xfrm>
          <a:custGeom>
            <a:avLst/>
            <a:gdLst/>
            <a:ahLst/>
            <a:cxnLst/>
            <a:rect l="l" t="t" r="r" b="b"/>
            <a:pathLst>
              <a:path w="6065561" h="6065561">
                <a:moveTo>
                  <a:pt x="0" y="0"/>
                </a:moveTo>
                <a:lnTo>
                  <a:pt x="6065561" y="0"/>
                </a:lnTo>
                <a:lnTo>
                  <a:pt x="6065561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9460275" y="3529965"/>
            <a:ext cx="7284610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CULTURA DE SEGURANÇA: RESPONSABILIDADE DE TODOS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595380" y="3497233"/>
            <a:ext cx="7865061" cy="5200771"/>
          </a:xfrm>
          <a:custGeom>
            <a:avLst/>
            <a:gdLst/>
            <a:ahLst/>
            <a:cxnLst/>
            <a:rect l="l" t="t" r="r" b="b"/>
            <a:pathLst>
              <a:path w="7865061" h="5200771">
                <a:moveTo>
                  <a:pt x="0" y="0"/>
                </a:moveTo>
                <a:lnTo>
                  <a:pt x="7865061" y="0"/>
                </a:lnTo>
                <a:lnTo>
                  <a:pt x="7865061" y="5200771"/>
                </a:lnTo>
                <a:lnTo>
                  <a:pt x="0" y="520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487928" y="1824537"/>
            <a:ext cx="4214904" cy="4114800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445733" y="3356051"/>
            <a:ext cx="7284610" cy="35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CONSTRUINDO UM FUTURO SEGURO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53562" y="2603873"/>
            <a:ext cx="3905897" cy="5076306"/>
          </a:xfrm>
          <a:custGeom>
            <a:avLst/>
            <a:gdLst/>
            <a:ahLst/>
            <a:cxnLst/>
            <a:rect l="l" t="t" r="r" b="b"/>
            <a:pathLst>
              <a:path w="3905897" h="5076306">
                <a:moveTo>
                  <a:pt x="3905897" y="0"/>
                </a:moveTo>
                <a:lnTo>
                  <a:pt x="0" y="0"/>
                </a:lnTo>
                <a:lnTo>
                  <a:pt x="0" y="5076306"/>
                </a:lnTo>
                <a:lnTo>
                  <a:pt x="3905897" y="5076306"/>
                </a:lnTo>
                <a:lnTo>
                  <a:pt x="3905897" y="0"/>
                </a:lnTo>
                <a:close/>
              </a:path>
            </a:pathLst>
          </a:custGeom>
          <a:blipFill>
            <a:blip r:embed="rId2"/>
            <a:stretch>
              <a:fillRect l="-18117" r="-1184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145366" y="631126"/>
            <a:ext cx="5997268" cy="88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4"/>
              </a:lnSpc>
            </a:pPr>
            <a:r>
              <a:rPr lang="en-US" sz="6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QUEM SOU EU?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14602" y="2718661"/>
            <a:ext cx="5433170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14602" y="5024121"/>
            <a:ext cx="7613220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Arquiteto Corporativo, de Solução e de Software, com mais de 30 anos de experiência na área de TI e principalmente com empresas de Desenvolvimento de Software.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14602" y="3785790"/>
            <a:ext cx="5433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Head de Tecnologia na 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goFlux</a:t>
            </a:r>
          </a:p>
        </p:txBody>
      </p:sp>
      <p:sp>
        <p:nvSpPr>
          <p:cNvPr id="12" name="Freeform 12"/>
          <p:cNvSpPr/>
          <p:nvPr/>
        </p:nvSpPr>
        <p:spPr>
          <a:xfrm>
            <a:off x="2335381" y="7902113"/>
            <a:ext cx="369542" cy="366329"/>
          </a:xfrm>
          <a:custGeom>
            <a:avLst/>
            <a:gdLst/>
            <a:ahLst/>
            <a:cxnLst/>
            <a:rect l="l" t="t" r="r" b="b"/>
            <a:pathLst>
              <a:path w="369542" h="366329">
                <a:moveTo>
                  <a:pt x="0" y="0"/>
                </a:moveTo>
                <a:lnTo>
                  <a:pt x="369543" y="0"/>
                </a:lnTo>
                <a:lnTo>
                  <a:pt x="369543" y="366329"/>
                </a:lnTo>
                <a:lnTo>
                  <a:pt x="0" y="366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2806418" y="7819870"/>
            <a:ext cx="1871222" cy="45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25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14602" y="3388588"/>
            <a:ext cx="6203557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 na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CodeFortress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61496" y="649287"/>
            <a:ext cx="4209852" cy="5960852"/>
          </a:xfrm>
          <a:custGeom>
            <a:avLst/>
            <a:gdLst/>
            <a:ahLst/>
            <a:cxnLst/>
            <a:rect l="l" t="t" r="r" b="b"/>
            <a:pathLst>
              <a:path w="4209852" h="5960852">
                <a:moveTo>
                  <a:pt x="0" y="0"/>
                </a:moveTo>
                <a:lnTo>
                  <a:pt x="4209852" y="0"/>
                </a:lnTo>
                <a:lnTo>
                  <a:pt x="4209852" y="5960853"/>
                </a:lnTo>
                <a:lnTo>
                  <a:pt x="0" y="596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368324" y="2054724"/>
            <a:ext cx="3665189" cy="5180480"/>
          </a:xfrm>
          <a:custGeom>
            <a:avLst/>
            <a:gdLst/>
            <a:ahLst/>
            <a:cxnLst/>
            <a:rect l="l" t="t" r="r" b="b"/>
            <a:pathLst>
              <a:path w="3665189" h="5180480">
                <a:moveTo>
                  <a:pt x="0" y="0"/>
                </a:moveTo>
                <a:lnTo>
                  <a:pt x="3665190" y="0"/>
                </a:lnTo>
                <a:lnTo>
                  <a:pt x="3665190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4073182" y="2054724"/>
            <a:ext cx="3626336" cy="5180480"/>
          </a:xfrm>
          <a:custGeom>
            <a:avLst/>
            <a:gdLst/>
            <a:ahLst/>
            <a:cxnLst/>
            <a:rect l="l" t="t" r="r" b="b"/>
            <a:pathLst>
              <a:path w="3626336" h="5180480">
                <a:moveTo>
                  <a:pt x="0" y="0"/>
                </a:moveTo>
                <a:lnTo>
                  <a:pt x="3626336" y="0"/>
                </a:lnTo>
                <a:lnTo>
                  <a:pt x="3626336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277026" y="2054724"/>
            <a:ext cx="3555528" cy="5277221"/>
          </a:xfrm>
          <a:custGeom>
            <a:avLst/>
            <a:gdLst/>
            <a:ahLst/>
            <a:cxnLst/>
            <a:rect l="l" t="t" r="r" b="b"/>
            <a:pathLst>
              <a:path w="3555528" h="5277221">
                <a:moveTo>
                  <a:pt x="0" y="0"/>
                </a:moveTo>
                <a:lnTo>
                  <a:pt x="3555528" y="0"/>
                </a:lnTo>
                <a:lnTo>
                  <a:pt x="3555528" y="5277221"/>
                </a:lnTo>
                <a:lnTo>
                  <a:pt x="0" y="5277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847087" y="677862"/>
            <a:ext cx="10707447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80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APROFUNDE SEU CONHECIMENTO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5310" y="7144073"/>
            <a:ext cx="10366028" cy="186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owasp.org/www-project-devsecops-guideline</a:t>
            </a:r>
          </a:p>
          <a:p>
            <a:pPr algn="l">
              <a:lnSpc>
                <a:spcPts val="4882"/>
              </a:lnSpc>
            </a:pPr>
            <a:r>
              <a:rPr lang="en-US" sz="348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6" tooltip="https://owasp.org/https:/owasp.org/www-project-devsecops-guideline/https:/devops.com/"/>
              </a:rPr>
              <a:t>devops.com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764616" y="2803277"/>
            <a:ext cx="6758768" cy="4680447"/>
          </a:xfrm>
          <a:custGeom>
            <a:avLst/>
            <a:gdLst/>
            <a:ahLst/>
            <a:cxnLst/>
            <a:rect l="l" t="t" r="r" b="b"/>
            <a:pathLst>
              <a:path w="6758768" h="4680447">
                <a:moveTo>
                  <a:pt x="0" y="0"/>
                </a:moveTo>
                <a:lnTo>
                  <a:pt x="6758768" y="0"/>
                </a:lnTo>
                <a:lnTo>
                  <a:pt x="6758768" y="4680446"/>
                </a:lnTo>
                <a:lnTo>
                  <a:pt x="0" y="468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6451384" y="4690682"/>
            <a:ext cx="5385233" cy="95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6599" b="1" spc="-105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PERGUNTAS?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18050" y="2413394"/>
            <a:ext cx="3320625" cy="3320625"/>
            <a:chOff x="0" y="0"/>
            <a:chExt cx="459475" cy="459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9475" cy="459475"/>
            </a:xfrm>
            <a:custGeom>
              <a:avLst/>
              <a:gdLst/>
              <a:ahLst/>
              <a:cxnLst/>
              <a:rect l="l" t="t" r="r" b="b"/>
              <a:pathLst>
                <a:path w="459475" h="459475">
                  <a:moveTo>
                    <a:pt x="0" y="0"/>
                  </a:moveTo>
                  <a:lnTo>
                    <a:pt x="459475" y="0"/>
                  </a:lnTo>
                  <a:lnTo>
                    <a:pt x="459475" y="459475"/>
                  </a:lnTo>
                  <a:lnTo>
                    <a:pt x="0" y="459475"/>
                  </a:lnTo>
                  <a:close/>
                </a:path>
              </a:pathLst>
            </a:custGeom>
            <a:solidFill>
              <a:srgbClr val="C0E7FC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3938675" y="2406561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10800000">
            <a:off x="13930437" y="5734019"/>
            <a:ext cx="3320625" cy="3320625"/>
          </a:xfrm>
          <a:custGeom>
            <a:avLst/>
            <a:gdLst/>
            <a:ahLst/>
            <a:cxnLst/>
            <a:rect l="l" t="t" r="r" b="b"/>
            <a:pathLst>
              <a:path w="3320625" h="3320625">
                <a:moveTo>
                  <a:pt x="0" y="0"/>
                </a:moveTo>
                <a:lnTo>
                  <a:pt x="3320625" y="0"/>
                </a:lnTo>
                <a:lnTo>
                  <a:pt x="3320625" y="3320625"/>
                </a:lnTo>
                <a:lnTo>
                  <a:pt x="0" y="332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 flipV="1">
            <a:off x="808838" y="5143500"/>
            <a:ext cx="5439603" cy="14288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843349" y="424790"/>
            <a:ext cx="1803417" cy="883775"/>
          </a:xfrm>
          <a:custGeom>
            <a:avLst/>
            <a:gdLst/>
            <a:ahLst/>
            <a:cxnLst/>
            <a:rect l="l" t="t" r="r" b="b"/>
            <a:pathLst>
              <a:path w="1803417" h="883775">
                <a:moveTo>
                  <a:pt x="0" y="0"/>
                </a:moveTo>
                <a:lnTo>
                  <a:pt x="1803417" y="0"/>
                </a:lnTo>
                <a:lnTo>
                  <a:pt x="1803417" y="883775"/>
                </a:lnTo>
                <a:lnTo>
                  <a:pt x="0" y="883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86" t="-4300" b="-430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813171" y="7664866"/>
            <a:ext cx="320926" cy="228732"/>
          </a:xfrm>
          <a:custGeom>
            <a:avLst/>
            <a:gdLst/>
            <a:ahLst/>
            <a:cxnLst/>
            <a:rect l="l" t="t" r="r" b="b"/>
            <a:pathLst>
              <a:path w="320926" h="228732">
                <a:moveTo>
                  <a:pt x="0" y="0"/>
                </a:moveTo>
                <a:lnTo>
                  <a:pt x="320925" y="0"/>
                </a:lnTo>
                <a:lnTo>
                  <a:pt x="320925" y="228732"/>
                </a:lnTo>
                <a:lnTo>
                  <a:pt x="0" y="22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13171" y="8052745"/>
            <a:ext cx="320926" cy="320926"/>
          </a:xfrm>
          <a:custGeom>
            <a:avLst/>
            <a:gdLst/>
            <a:ahLst/>
            <a:cxnLst/>
            <a:rect l="l" t="t" r="r" b="b"/>
            <a:pathLst>
              <a:path w="320926" h="320926">
                <a:moveTo>
                  <a:pt x="0" y="0"/>
                </a:moveTo>
                <a:lnTo>
                  <a:pt x="320925" y="0"/>
                </a:lnTo>
                <a:lnTo>
                  <a:pt x="320925" y="320925"/>
                </a:lnTo>
                <a:lnTo>
                  <a:pt x="0" y="3209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809347" y="8961492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3" y="0"/>
                </a:lnTo>
                <a:lnTo>
                  <a:pt x="294553" y="291991"/>
                </a:lnTo>
                <a:lnTo>
                  <a:pt x="0" y="2919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808838" y="8521585"/>
            <a:ext cx="294553" cy="291992"/>
          </a:xfrm>
          <a:custGeom>
            <a:avLst/>
            <a:gdLst/>
            <a:ahLst/>
            <a:cxnLst/>
            <a:rect l="l" t="t" r="r" b="b"/>
            <a:pathLst>
              <a:path w="294553" h="291992">
                <a:moveTo>
                  <a:pt x="0" y="0"/>
                </a:moveTo>
                <a:lnTo>
                  <a:pt x="294554" y="0"/>
                </a:lnTo>
                <a:lnTo>
                  <a:pt x="294554" y="291992"/>
                </a:lnTo>
                <a:lnTo>
                  <a:pt x="0" y="2919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r="-1743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720515" y="866678"/>
            <a:ext cx="4488582" cy="4089230"/>
          </a:xfrm>
          <a:custGeom>
            <a:avLst/>
            <a:gdLst/>
            <a:ahLst/>
            <a:cxnLst/>
            <a:rect l="l" t="t" r="r" b="b"/>
            <a:pathLst>
              <a:path w="4488582" h="4089230">
                <a:moveTo>
                  <a:pt x="0" y="0"/>
                </a:moveTo>
                <a:lnTo>
                  <a:pt x="4488582" y="0"/>
                </a:lnTo>
                <a:lnTo>
                  <a:pt x="4488582" y="4089230"/>
                </a:lnTo>
                <a:lnTo>
                  <a:pt x="0" y="40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464" t="-5968" r="-2433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809347" y="6562589"/>
            <a:ext cx="5092092" cy="92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Denis Petri</a:t>
            </a:r>
          </a:p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Co-Founder &amp; CEO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8838" y="5179046"/>
            <a:ext cx="924493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 PELA PRESENÇA!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9033" y="7561745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denis.petri@codefortress.com.br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9033" y="7995720"/>
            <a:ext cx="423812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codefortress.com.br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208" y="8890000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/company/codefortress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9033" y="8450093"/>
            <a:ext cx="424195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/denispetri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791160" y="2659380"/>
            <a:ext cx="8705679" cy="5807473"/>
          </a:xfrm>
          <a:custGeom>
            <a:avLst/>
            <a:gdLst/>
            <a:ahLst/>
            <a:cxnLst/>
            <a:rect l="l" t="t" r="r" b="b"/>
            <a:pathLst>
              <a:path w="8705679" h="5807473">
                <a:moveTo>
                  <a:pt x="0" y="0"/>
                </a:moveTo>
                <a:lnTo>
                  <a:pt x="8705680" y="0"/>
                </a:lnTo>
                <a:lnTo>
                  <a:pt x="8705680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50988" y="1104900"/>
            <a:ext cx="8986024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QUEBRANDO O SILÊNCIO</a:t>
            </a:r>
          </a:p>
          <a:p>
            <a:pPr algn="l">
              <a:lnSpc>
                <a:spcPts val="5759"/>
              </a:lnSpc>
            </a:pPr>
            <a:endParaRPr lang="en-US" sz="6000" b="1" spc="-96">
              <a:solidFill>
                <a:srgbClr val="080C3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314336" y="1308565"/>
            <a:ext cx="9321058" cy="7293728"/>
          </a:xfrm>
          <a:custGeom>
            <a:avLst/>
            <a:gdLst/>
            <a:ahLst/>
            <a:cxnLst/>
            <a:rect l="l" t="t" r="r" b="b"/>
            <a:pathLst>
              <a:path w="9321058" h="7293728">
                <a:moveTo>
                  <a:pt x="0" y="0"/>
                </a:moveTo>
                <a:lnTo>
                  <a:pt x="9321057" y="0"/>
                </a:lnTo>
                <a:lnTo>
                  <a:pt x="9321057" y="7293728"/>
                </a:lnTo>
                <a:lnTo>
                  <a:pt x="0" y="729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186355" y="1887855"/>
            <a:ext cx="8986024" cy="325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DEVSECOPS: SEGURANÇA INTEGRADA DESDE O INÍCIO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857386" y="409283"/>
            <a:ext cx="10573228" cy="9106192"/>
          </a:xfrm>
          <a:custGeom>
            <a:avLst/>
            <a:gdLst/>
            <a:ahLst/>
            <a:cxnLst/>
            <a:rect l="l" t="t" r="r" b="b"/>
            <a:pathLst>
              <a:path w="10573228" h="9106192">
                <a:moveTo>
                  <a:pt x="0" y="0"/>
                </a:moveTo>
                <a:lnTo>
                  <a:pt x="10573228" y="0"/>
                </a:lnTo>
                <a:lnTo>
                  <a:pt x="10573228" y="9106192"/>
                </a:lnTo>
                <a:lnTo>
                  <a:pt x="0" y="910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7529639" y="4369776"/>
            <a:ext cx="1104738" cy="5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983" b="1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14895" y="5523854"/>
            <a:ext cx="959468" cy="5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983" b="1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9883" y="4432184"/>
            <a:ext cx="1047429" cy="57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2"/>
              </a:lnSpc>
            </a:pPr>
            <a:r>
              <a:rPr lang="en-US" sz="3983" b="1" spc="-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679658" y="4041489"/>
            <a:ext cx="4928684" cy="3696513"/>
          </a:xfrm>
          <a:custGeom>
            <a:avLst/>
            <a:gdLst/>
            <a:ahLst/>
            <a:cxnLst/>
            <a:rect l="l" t="t" r="r" b="b"/>
            <a:pathLst>
              <a:path w="4928684" h="3696513">
                <a:moveTo>
                  <a:pt x="0" y="0"/>
                </a:moveTo>
                <a:lnTo>
                  <a:pt x="4928684" y="0"/>
                </a:lnTo>
                <a:lnTo>
                  <a:pt x="4928684" y="3696513"/>
                </a:lnTo>
                <a:lnTo>
                  <a:pt x="0" y="369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34" r="-1593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21274" y="4381317"/>
            <a:ext cx="4686470" cy="3356684"/>
          </a:xfrm>
          <a:custGeom>
            <a:avLst/>
            <a:gdLst/>
            <a:ahLst/>
            <a:cxnLst/>
            <a:rect l="l" t="t" r="r" b="b"/>
            <a:pathLst>
              <a:path w="4686470" h="3356684">
                <a:moveTo>
                  <a:pt x="0" y="0"/>
                </a:moveTo>
                <a:lnTo>
                  <a:pt x="4686470" y="0"/>
                </a:lnTo>
                <a:lnTo>
                  <a:pt x="4686470" y="3356685"/>
                </a:lnTo>
                <a:lnTo>
                  <a:pt x="0" y="335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2284617" y="4041489"/>
            <a:ext cx="4517332" cy="3596926"/>
          </a:xfrm>
          <a:custGeom>
            <a:avLst/>
            <a:gdLst/>
            <a:ahLst/>
            <a:cxnLst/>
            <a:rect l="l" t="t" r="r" b="b"/>
            <a:pathLst>
              <a:path w="4517332" h="3596926">
                <a:moveTo>
                  <a:pt x="0" y="0"/>
                </a:moveTo>
                <a:lnTo>
                  <a:pt x="4517332" y="0"/>
                </a:lnTo>
                <a:lnTo>
                  <a:pt x="4517332" y="3596926"/>
                </a:lnTo>
                <a:lnTo>
                  <a:pt x="0" y="3596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321274" y="1881078"/>
            <a:ext cx="16144972" cy="61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COLABORAÇÃO, AUTOMAÇÃO E MONITORAMENTO CONTÍNUO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552538" y="2113588"/>
            <a:ext cx="13182923" cy="7415394"/>
          </a:xfrm>
          <a:custGeom>
            <a:avLst/>
            <a:gdLst/>
            <a:ahLst/>
            <a:cxnLst/>
            <a:rect l="l" t="t" r="r" b="b"/>
            <a:pathLst>
              <a:path w="13182923" h="7415394">
                <a:moveTo>
                  <a:pt x="0" y="0"/>
                </a:moveTo>
                <a:lnTo>
                  <a:pt x="13182924" y="0"/>
                </a:lnTo>
                <a:lnTo>
                  <a:pt x="13182924" y="7415394"/>
                </a:lnTo>
                <a:lnTo>
                  <a:pt x="0" y="741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452796"/>
            <a:ext cx="8567502" cy="1170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4183" b="1" spc="-6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CI/CD SEGURO: AUTOMATIZANDO A SEGURANÇA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4179412" y="3086100"/>
            <a:ext cx="5944145" cy="5424032"/>
          </a:xfrm>
          <a:custGeom>
            <a:avLst/>
            <a:gdLst/>
            <a:ahLst/>
            <a:cxnLst/>
            <a:rect l="l" t="t" r="r" b="b"/>
            <a:pathLst>
              <a:path w="5944145" h="5424032">
                <a:moveTo>
                  <a:pt x="0" y="0"/>
                </a:moveTo>
                <a:lnTo>
                  <a:pt x="5944145" y="0"/>
                </a:lnTo>
                <a:lnTo>
                  <a:pt x="5944145" y="5424032"/>
                </a:lnTo>
                <a:lnTo>
                  <a:pt x="0" y="542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1245690" y="3663966"/>
            <a:ext cx="2862898" cy="2959068"/>
          </a:xfrm>
          <a:custGeom>
            <a:avLst/>
            <a:gdLst/>
            <a:ahLst/>
            <a:cxnLst/>
            <a:rect l="l" t="t" r="r" b="b"/>
            <a:pathLst>
              <a:path w="2862898" h="2959068">
                <a:moveTo>
                  <a:pt x="0" y="0"/>
                </a:moveTo>
                <a:lnTo>
                  <a:pt x="2862898" y="0"/>
                </a:lnTo>
                <a:lnTo>
                  <a:pt x="2862898" y="2959068"/>
                </a:lnTo>
                <a:lnTo>
                  <a:pt x="0" y="2959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860249" y="462321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SHIFT-LEFT: SEGURANÇA ANTECIPADA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37295"/>
            <a:ext cx="18288000" cy="649705"/>
            <a:chOff x="0" y="0"/>
            <a:chExt cx="24384000" cy="866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866274"/>
              <a:chOff x="0" y="0"/>
              <a:chExt cx="4816593" cy="1711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16592" cy="171116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71116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71116"/>
                    </a:lnTo>
                    <a:lnTo>
                      <a:pt x="0" y="171116"/>
                    </a:lnTo>
                    <a:close/>
                  </a:path>
                </a:pathLst>
              </a:custGeom>
              <a:solidFill>
                <a:srgbClr val="0E5AEF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816593" cy="2282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1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6565124" y="239205"/>
              <a:ext cx="6447276" cy="416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2"/>
                </a:lnSpc>
              </a:pPr>
              <a:r>
                <a:rPr lang="en-US" sz="2200" b="1" spc="-3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Apresentação @ Dev Referências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493371" y="3605357"/>
            <a:ext cx="11301259" cy="5353971"/>
          </a:xfrm>
          <a:custGeom>
            <a:avLst/>
            <a:gdLst/>
            <a:ahLst/>
            <a:cxnLst/>
            <a:rect l="l" t="t" r="r" b="b"/>
            <a:pathLst>
              <a:path w="11301259" h="5353971">
                <a:moveTo>
                  <a:pt x="0" y="0"/>
                </a:moveTo>
                <a:lnTo>
                  <a:pt x="11301258" y="0"/>
                </a:lnTo>
                <a:lnTo>
                  <a:pt x="11301258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860249" y="739314"/>
            <a:ext cx="8567502" cy="246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 spc="-96">
                <a:solidFill>
                  <a:srgbClr val="080C36"/>
                </a:solidFill>
                <a:latin typeface="Poppins Bold"/>
                <a:ea typeface="Poppins Bold"/>
                <a:cs typeface="Poppins Bold"/>
                <a:sym typeface="Poppins Bold"/>
              </a:rPr>
              <a:t>SAST: ENCONTRANDO VULNERABILIDADES NO CÓDIGO-FONTE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300</Words>
  <Application>Microsoft Office PowerPoint</Application>
  <PresentationFormat>Personalizar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Poppins Bold</vt:lpstr>
      <vt:lpstr>Poppins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Apresentação para Evento</dc:title>
  <cp:lastModifiedBy>Denis Petri</cp:lastModifiedBy>
  <cp:revision>2</cp:revision>
  <dcterms:created xsi:type="dcterms:W3CDTF">2006-08-16T00:00:00Z</dcterms:created>
  <dcterms:modified xsi:type="dcterms:W3CDTF">2024-11-21T15:06:11Z</dcterms:modified>
  <dc:identifier>DAGXClcvc-I</dc:identifier>
</cp:coreProperties>
</file>